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8"/>
  </p:notesMasterIdLst>
  <p:sldIdLst>
    <p:sldId id="256" r:id="rId2"/>
    <p:sldId id="257" r:id="rId3"/>
    <p:sldId id="313" r:id="rId4"/>
    <p:sldId id="315" r:id="rId5"/>
    <p:sldId id="259" r:id="rId6"/>
    <p:sldId id="314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7F7F96-63CE-423D-B757-84AD032D5FBD}">
  <a:tblStyle styleId="{1C7F7F96-63CE-423D-B757-84AD032D5F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png>
</file>

<file path=ppt/media/image4.jpg>
</file>

<file path=ppt/media/image5.gif>
</file>

<file path=ppt/media/image6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79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547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95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861625" y="-120072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085425"/>
            <a:ext cx="78879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191919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-1258975" y="1017724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65625" y="4830174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-617962" y="43267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7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43" name="Google Shape;43;p7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" name="Google Shape;45;p7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46" name="Google Shape;46;p7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" name="Google Shape;48;p7"/>
          <p:cNvSpPr/>
          <p:nvPr/>
        </p:nvSpPr>
        <p:spPr>
          <a:xfrm>
            <a:off x="7988313" y="-11625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/>
        </p:nvSpPr>
        <p:spPr>
          <a:xfrm>
            <a:off x="-617962" y="43267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16" name="Google Shape;216;p38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8" name="Google Shape;218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19" name="Google Shape;219;p38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0" name="Google Shape;220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1" name="Google Shape;221;p38"/>
          <p:cNvSpPr/>
          <p:nvPr/>
        </p:nvSpPr>
        <p:spPr>
          <a:xfrm>
            <a:off x="7988313" y="-1162501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2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/>
          <p:nvPr/>
        </p:nvSpPr>
        <p:spPr>
          <a:xfrm>
            <a:off x="576927" y="412524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9"/>
          <p:cNvSpPr/>
          <p:nvPr/>
        </p:nvSpPr>
        <p:spPr>
          <a:xfrm>
            <a:off x="6812003" y="-107485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5" name="Google Shape;225;p39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39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ora"/>
              <a:buNone/>
              <a:defRPr sz="2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84" r:id="rId5"/>
    <p:sldLayoutId id="214748368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>
            <a:spLocks noGrp="1"/>
          </p:cNvSpPr>
          <p:nvPr>
            <p:ph type="ctrTitle"/>
          </p:nvPr>
        </p:nvSpPr>
        <p:spPr>
          <a:xfrm>
            <a:off x="350892" y="1049849"/>
            <a:ext cx="5310396" cy="2926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A Machine Learning Model to Predict The Individuals at High Risk in COVID-19 Infection</a:t>
            </a:r>
            <a:br>
              <a:rPr lang="en-US" sz="3600" b="0" dirty="0"/>
            </a:br>
            <a:endParaRPr sz="3600" b="0" dirty="0"/>
          </a:p>
        </p:txBody>
      </p:sp>
      <p:pic>
        <p:nvPicPr>
          <p:cNvPr id="236" name="Google Shape;236;p42"/>
          <p:cNvPicPr preferRelativeResize="0"/>
          <p:nvPr/>
        </p:nvPicPr>
        <p:blipFill rotWithShape="1">
          <a:blip r:embed="rId3">
            <a:alphaModFix/>
          </a:blip>
          <a:srcRect l="9600" t="23369" r="36095" b="22744"/>
          <a:stretch/>
        </p:blipFill>
        <p:spPr>
          <a:xfrm>
            <a:off x="5661288" y="461012"/>
            <a:ext cx="3529306" cy="468248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2"/>
          <p:cNvSpPr/>
          <p:nvPr/>
        </p:nvSpPr>
        <p:spPr>
          <a:xfrm>
            <a:off x="777837" y="3724613"/>
            <a:ext cx="4003500" cy="6291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subTitle" idx="1"/>
          </p:nvPr>
        </p:nvSpPr>
        <p:spPr>
          <a:xfrm>
            <a:off x="1401374" y="3695341"/>
            <a:ext cx="3041085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Brydon, Riley, </a:t>
            </a:r>
            <a:r>
              <a:rPr lang="en-US" dirty="0" err="1"/>
              <a:t>Morteza</a:t>
            </a:r>
            <a:r>
              <a:rPr lang="en-US" dirty="0"/>
              <a:t>, Hossein</a:t>
            </a:r>
            <a:endParaRPr dirty="0"/>
          </a:p>
        </p:txBody>
      </p:sp>
      <p:sp>
        <p:nvSpPr>
          <p:cNvPr id="239" name="Google Shape;239;p42"/>
          <p:cNvSpPr/>
          <p:nvPr/>
        </p:nvSpPr>
        <p:spPr>
          <a:xfrm>
            <a:off x="6949963" y="770546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42"/>
          <p:cNvPicPr preferRelativeResize="0"/>
          <p:nvPr/>
        </p:nvPicPr>
        <p:blipFill rotWithShape="1">
          <a:blip r:embed="rId4">
            <a:alphaModFix/>
          </a:blip>
          <a:srcRect l="60513" t="15763" r="16584" b="61860"/>
          <a:stretch/>
        </p:blipFill>
        <p:spPr>
          <a:xfrm>
            <a:off x="5661288" y="461012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42"/>
          <p:cNvCxnSpPr/>
          <p:nvPr/>
        </p:nvCxnSpPr>
        <p:spPr>
          <a:xfrm>
            <a:off x="780087" y="3529013"/>
            <a:ext cx="3999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2" name="Google Shape;242;p42"/>
          <p:cNvGrpSpPr/>
          <p:nvPr/>
        </p:nvGrpSpPr>
        <p:grpSpPr>
          <a:xfrm>
            <a:off x="781611" y="713513"/>
            <a:ext cx="3995951" cy="564600"/>
            <a:chOff x="1524913" y="922950"/>
            <a:chExt cx="6094175" cy="564600"/>
          </a:xfrm>
        </p:grpSpPr>
        <p:cxnSp>
          <p:nvCxnSpPr>
            <p:cNvPr id="243" name="Google Shape;243;p42"/>
            <p:cNvCxnSpPr/>
            <p:nvPr/>
          </p:nvCxnSpPr>
          <p:spPr>
            <a:xfrm rot="10800000" flipH="1">
              <a:off x="1524913" y="922950"/>
              <a:ext cx="2916000" cy="564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" name="Google Shape;244;p42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>
            <a:spLocks noGrp="1"/>
          </p:cNvSpPr>
          <p:nvPr>
            <p:ph type="title"/>
          </p:nvPr>
        </p:nvSpPr>
        <p:spPr>
          <a:xfrm>
            <a:off x="620940" y="385857"/>
            <a:ext cx="7704000" cy="3793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Background</a:t>
            </a:r>
            <a:endParaRPr b="0" dirty="0"/>
          </a:p>
        </p:txBody>
      </p:sp>
      <p:pic>
        <p:nvPicPr>
          <p:cNvPr id="10" name="video_2024-04-13_19-38-20">
            <a:hlinkClick r:id="" action="ppaction://media"/>
            <a:extLst>
              <a:ext uri="{FF2B5EF4-FFF2-40B4-BE49-F238E27FC236}">
                <a16:creationId xmlns:a16="http://schemas.microsoft.com/office/drawing/2014/main" id="{DDAD02E9-CD14-42E5-AB42-774476DA29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7791" y="864707"/>
            <a:ext cx="7268418" cy="39770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>
            <a:spLocks noGrp="1"/>
          </p:cNvSpPr>
          <p:nvPr>
            <p:ph type="title"/>
          </p:nvPr>
        </p:nvSpPr>
        <p:spPr>
          <a:xfrm>
            <a:off x="598080" y="347756"/>
            <a:ext cx="7704000" cy="9857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200" dirty="0"/>
              <a:t>Now We Have a History, What’s Next?</a:t>
            </a:r>
            <a:br>
              <a:rPr lang="en-US" sz="3200" dirty="0"/>
            </a:br>
            <a:r>
              <a:rPr lang="en-US" sz="2400" dirty="0"/>
              <a:t>The Prediction of More Vulnerable People in the COVID-19 Pandemic via machine learning</a:t>
            </a:r>
            <a:endParaRPr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442A9F-27F6-490D-9ADA-6D646D32CDDC}"/>
              </a:ext>
            </a:extLst>
          </p:cNvPr>
          <p:cNvSpPr txBox="1"/>
          <p:nvPr/>
        </p:nvSpPr>
        <p:spPr>
          <a:xfrm>
            <a:off x="396240" y="1424940"/>
            <a:ext cx="505206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Targeted Interventions</a:t>
            </a:r>
            <a:r>
              <a:rPr lang="en-US" dirty="0"/>
              <a:t>: The healthcare providers can prioritize and tailor medical interventions.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Optimized Resource Allocation</a:t>
            </a:r>
            <a:r>
              <a:rPr lang="en-US" dirty="0"/>
              <a:t>: Predictive modeling helps efficiently allocate limited healthcare resources such as ICU beds, ventilators, and medical personnel.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Reduced Hospital Burden</a:t>
            </a:r>
            <a:r>
              <a:rPr lang="en-US" dirty="0"/>
              <a:t>: By preventing severe cases through early intervention, hospitals can avoid becoming overwhelmed. 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Long-Term Health System Improvements</a:t>
            </a:r>
            <a:r>
              <a:rPr lang="en-US" dirty="0"/>
              <a:t>: Over time, the integration of machine learning into health systems can lead to ongoing improvements in how diseases are managed, with more personalized, predictive healthcare becoming the norm.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Google Shape;448;p50">
            <a:extLst>
              <a:ext uri="{FF2B5EF4-FFF2-40B4-BE49-F238E27FC236}">
                <a16:creationId xmlns:a16="http://schemas.microsoft.com/office/drawing/2014/main" id="{C9EB603F-7438-4CA1-832E-B6001AB1F21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5578508" y="1607820"/>
            <a:ext cx="3366900" cy="2895601"/>
          </a:xfrm>
          <a:prstGeom prst="roundRect">
            <a:avLst>
              <a:gd name="adj" fmla="val 28525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88708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5"/>
          <p:cNvSpPr txBox="1">
            <a:spLocks noGrp="1"/>
          </p:cNvSpPr>
          <p:nvPr>
            <p:ph type="title"/>
          </p:nvPr>
        </p:nvSpPr>
        <p:spPr>
          <a:xfrm>
            <a:off x="1910987" y="57175"/>
            <a:ext cx="4977493" cy="1195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Our Models</a:t>
            </a:r>
            <a:endParaRPr sz="3200" dirty="0"/>
          </a:p>
        </p:txBody>
      </p:sp>
      <p:pic>
        <p:nvPicPr>
          <p:cNvPr id="281" name="Google Shape;281;p45"/>
          <p:cNvPicPr preferRelativeResize="0"/>
          <p:nvPr/>
        </p:nvPicPr>
        <p:blipFill rotWithShape="1">
          <a:blip r:embed="rId3">
            <a:alphaModFix/>
          </a:blip>
          <a:srcRect l="60513" t="15763" r="16584" b="61860"/>
          <a:stretch/>
        </p:blipFill>
        <p:spPr>
          <a:xfrm>
            <a:off x="8049924" y="1252500"/>
            <a:ext cx="1094076" cy="10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5"/>
          <p:cNvPicPr preferRelativeResize="0"/>
          <p:nvPr/>
        </p:nvPicPr>
        <p:blipFill rotWithShape="1">
          <a:blip r:embed="rId3">
            <a:alphaModFix/>
          </a:blip>
          <a:srcRect l="11567" t="35246" r="65531" b="34727"/>
          <a:stretch/>
        </p:blipFill>
        <p:spPr>
          <a:xfrm>
            <a:off x="0" y="1137376"/>
            <a:ext cx="1094074" cy="14343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1852912-7340-4D86-9114-2F8C4D18B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804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5"/>
          <p:cNvSpPr txBox="1">
            <a:spLocks noGrp="1"/>
          </p:cNvSpPr>
          <p:nvPr>
            <p:ph type="title"/>
          </p:nvPr>
        </p:nvSpPr>
        <p:spPr>
          <a:xfrm>
            <a:off x="1910987" y="57175"/>
            <a:ext cx="4977493" cy="1195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Limitations</a:t>
            </a:r>
            <a:endParaRPr sz="3200" dirty="0"/>
          </a:p>
        </p:txBody>
      </p:sp>
      <p:pic>
        <p:nvPicPr>
          <p:cNvPr id="8" name="Google Shape;458;p52">
            <a:extLst>
              <a:ext uri="{FF2B5EF4-FFF2-40B4-BE49-F238E27FC236}">
                <a16:creationId xmlns:a16="http://schemas.microsoft.com/office/drawing/2014/main" id="{774B8B9D-8079-41AC-AA0F-813D575EF2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8187" t="29110" r="19360" b="24821"/>
          <a:stretch/>
        </p:blipFill>
        <p:spPr>
          <a:xfrm>
            <a:off x="6229600" y="503037"/>
            <a:ext cx="2914400" cy="41374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2F3DA7-0E3B-43A5-9D71-58BFA776E49F}"/>
              </a:ext>
            </a:extLst>
          </p:cNvPr>
          <p:cNvSpPr txBox="1"/>
          <p:nvPr/>
        </p:nvSpPr>
        <p:spPr>
          <a:xfrm>
            <a:off x="552894" y="1448365"/>
            <a:ext cx="5922333" cy="328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Evolving Virus Dynamics</a:t>
            </a:r>
            <a:r>
              <a:rPr lang="en-US" dirty="0"/>
              <a:t>: Rapid changes in the virus's behavior can render models based on historical data less accurate over time.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Computational Demands</a:t>
            </a:r>
            <a:r>
              <a:rPr lang="en-US" dirty="0"/>
              <a:t>: Sophisticated models require extensive computational resources that may be inaccessible in resource-constrained environments.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Feature Inclusivity: </a:t>
            </a:r>
            <a:r>
              <a:rPr lang="en-US" dirty="0"/>
              <a:t>If critical predictive characteristics are missing or incorrectly recorded in the dataset, the model's efficacy suffers.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5"/>
          <p:cNvSpPr txBox="1">
            <a:spLocks noGrp="1"/>
          </p:cNvSpPr>
          <p:nvPr>
            <p:ph type="title"/>
          </p:nvPr>
        </p:nvSpPr>
        <p:spPr>
          <a:xfrm>
            <a:off x="1910987" y="57175"/>
            <a:ext cx="4977493" cy="1195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Future Directions</a:t>
            </a:r>
            <a:endParaRPr sz="3200" dirty="0"/>
          </a:p>
        </p:txBody>
      </p:sp>
      <p:pic>
        <p:nvPicPr>
          <p:cNvPr id="281" name="Google Shape;281;p45"/>
          <p:cNvPicPr preferRelativeResize="0"/>
          <p:nvPr/>
        </p:nvPicPr>
        <p:blipFill rotWithShape="1">
          <a:blip r:embed="rId3">
            <a:alphaModFix/>
          </a:blip>
          <a:srcRect l="60513" t="15763" r="16584" b="61860"/>
          <a:stretch/>
        </p:blipFill>
        <p:spPr>
          <a:xfrm>
            <a:off x="8049924" y="1252500"/>
            <a:ext cx="1094076" cy="10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5"/>
          <p:cNvPicPr preferRelativeResize="0"/>
          <p:nvPr/>
        </p:nvPicPr>
        <p:blipFill rotWithShape="1">
          <a:blip r:embed="rId3">
            <a:alphaModFix/>
          </a:blip>
          <a:srcRect l="11567" t="35246" r="65531" b="34727"/>
          <a:stretch/>
        </p:blipFill>
        <p:spPr>
          <a:xfrm>
            <a:off x="0" y="1137376"/>
            <a:ext cx="1094074" cy="14343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1852912-7340-4D86-9114-2F8C4D18B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765" y="1298992"/>
            <a:ext cx="6030807" cy="3276970"/>
          </a:xfrm>
        </p:spPr>
        <p:txBody>
          <a:bodyPr/>
          <a:lstStyle/>
          <a:p>
            <a:pPr marL="139700" indent="0" algn="just"/>
            <a:endParaRPr lang="en-US" dirty="0">
              <a:latin typeface="+mj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Continuous Learning Systems</a:t>
            </a:r>
            <a:r>
              <a:rPr lang="en-US" dirty="0"/>
              <a:t>: Implement continuous learning where models are routinely updated with new data, reflecting the latest trends and discoveries.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Integration Frameworks</a:t>
            </a:r>
            <a:r>
              <a:rPr lang="en-US" dirty="0"/>
              <a:t>: Develop frameworks for seamless integration of machine learning models with existing healthcare IT systems, promoting widespread adoption.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Interpretable AI</a:t>
            </a:r>
            <a:r>
              <a:rPr lang="en-US" dirty="0"/>
              <a:t>: Invest in explainable AI research to improve the transparency of model predictions, aiding clinicians in understanding and trusting AI-driven decisions.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</p:txBody>
      </p:sp>
      <p:pic>
        <p:nvPicPr>
          <p:cNvPr id="6" name="Google Shape;287;p46">
            <a:extLst>
              <a:ext uri="{FF2B5EF4-FFF2-40B4-BE49-F238E27FC236}">
                <a16:creationId xmlns:a16="http://schemas.microsoft.com/office/drawing/2014/main" id="{6C85FCC8-EA86-4894-A6B5-482A5ACA3DB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2219" r="23171" b="12068"/>
          <a:stretch/>
        </p:blipFill>
        <p:spPr>
          <a:xfrm flipH="1">
            <a:off x="6709144" y="1137375"/>
            <a:ext cx="2411512" cy="25840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494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272</Words>
  <Application>Microsoft Office PowerPoint</Application>
  <PresentationFormat>On-screen Show (16:9)</PresentationFormat>
  <Paragraphs>25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Exo</vt:lpstr>
      <vt:lpstr>Roboto Condensed Light</vt:lpstr>
      <vt:lpstr>Sora</vt:lpstr>
      <vt:lpstr>Animated Healthcare Center by Slidesgo</vt:lpstr>
      <vt:lpstr>A Machine Learning Model to Predict The Individuals at High Risk in COVID-19 Infection </vt:lpstr>
      <vt:lpstr>Background</vt:lpstr>
      <vt:lpstr>Now We Have a History, What’s Next? The Prediction of More Vulnerable People in the COVID-19 Pandemic via machine learning</vt:lpstr>
      <vt:lpstr>Our Models</vt:lpstr>
      <vt:lpstr>Limitations</vt:lpstr>
      <vt:lpstr>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Is at High Risk of COVID-19 Infection? The Machine Learning Answers</dc:title>
  <cp:lastModifiedBy>Hossein Ehsanbakhsh</cp:lastModifiedBy>
  <cp:revision>18</cp:revision>
  <dcterms:modified xsi:type="dcterms:W3CDTF">2024-04-14T01:32:59Z</dcterms:modified>
</cp:coreProperties>
</file>